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17" r:id="rId2"/>
    <p:sldId id="292" r:id="rId3"/>
    <p:sldId id="258" r:id="rId4"/>
    <p:sldId id="294" r:id="rId5"/>
    <p:sldId id="259" r:id="rId6"/>
    <p:sldId id="293" r:id="rId7"/>
    <p:sldId id="308" r:id="rId8"/>
    <p:sldId id="307" r:id="rId9"/>
    <p:sldId id="276" r:id="rId10"/>
    <p:sldId id="277" r:id="rId11"/>
    <p:sldId id="278" r:id="rId12"/>
    <p:sldId id="318" r:id="rId13"/>
    <p:sldId id="320" r:id="rId14"/>
    <p:sldId id="321" r:id="rId15"/>
    <p:sldId id="319" r:id="rId16"/>
    <p:sldId id="279" r:id="rId17"/>
    <p:sldId id="280" r:id="rId18"/>
    <p:sldId id="282" r:id="rId19"/>
    <p:sldId id="283" r:id="rId20"/>
    <p:sldId id="284" r:id="rId21"/>
    <p:sldId id="262" r:id="rId22"/>
    <p:sldId id="325" r:id="rId23"/>
    <p:sldId id="322" r:id="rId24"/>
    <p:sldId id="289" r:id="rId25"/>
    <p:sldId id="290" r:id="rId26"/>
    <p:sldId id="327" r:id="rId27"/>
    <p:sldId id="328" r:id="rId28"/>
    <p:sldId id="323" r:id="rId29"/>
    <p:sldId id="300" r:id="rId30"/>
    <p:sldId id="336" r:id="rId31"/>
    <p:sldId id="337" r:id="rId32"/>
    <p:sldId id="331" r:id="rId33"/>
    <p:sldId id="333" r:id="rId34"/>
    <p:sldId id="332" r:id="rId35"/>
    <p:sldId id="334" r:id="rId36"/>
    <p:sldId id="335" r:id="rId37"/>
    <p:sldId id="324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04" r:id="rId58"/>
    <p:sldId id="29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6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13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69627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9116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57" y="107576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47365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843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1648322"/>
            <a:ext cx="7334508" cy="16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91" y="3106078"/>
            <a:ext cx="4000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0" y="4108683"/>
            <a:ext cx="7628968" cy="1664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Two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 – just looking at means may not be useful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643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phylogenetic model results…</a:t>
            </a:r>
            <a:endParaRPr lang="en-A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27"/>
            <a:ext cx="8229600" cy="1143000"/>
          </a:xfrm>
        </p:spPr>
        <p:txBody>
          <a:bodyPr/>
          <a:lstStyle/>
          <a:p>
            <a:r>
              <a:rPr lang="en-AU" dirty="0"/>
              <a:t>Our phylogenetic model results…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27"/>
            <a:ext cx="8229600" cy="1143000"/>
          </a:xfrm>
        </p:spPr>
        <p:txBody>
          <a:bodyPr/>
          <a:lstStyle/>
          <a:p>
            <a:r>
              <a:rPr lang="en-AU" dirty="0"/>
              <a:t>Our phylogenetic model results…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304504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132133" y="1031668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2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-1648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740663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-22938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-22938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20205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1" y="-24952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051561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051561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0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169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335024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457200" y="2357633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356205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304289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356205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304289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20257"/>
            <a:ext cx="763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do the prediction intervals tell us about our overall meta-analytic mean?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8BF5-73C4-A14D-A015-84760165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Meta-analysis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3BEA-7561-3949-88EE-2500CA3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Fixed-effect (common-effect) and random-effects meta-analyses</a:t>
            </a:r>
          </a:p>
          <a:p>
            <a:pPr>
              <a:lnSpc>
                <a:spcPct val="130000"/>
              </a:lnSpc>
            </a:pPr>
            <a:r>
              <a:rPr lang="en-US" dirty="0"/>
              <a:t>Heterogeneity tests</a:t>
            </a:r>
          </a:p>
          <a:p>
            <a:pPr>
              <a:lnSpc>
                <a:spcPct val="130000"/>
              </a:lnSpc>
            </a:pPr>
            <a:r>
              <a:rPr lang="en-US" dirty="0"/>
              <a:t>Meta-regression (mixed-effects meta-analysis)</a:t>
            </a:r>
          </a:p>
          <a:p>
            <a:pPr>
              <a:lnSpc>
                <a:spcPct val="130000"/>
              </a:lnSpc>
            </a:pPr>
            <a:r>
              <a:rPr lang="en-US" dirty="0"/>
              <a:t>Publication bias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Are studies with significant results more likely to be published?</a:t>
            </a:r>
          </a:p>
        </p:txBody>
      </p:sp>
    </p:spTree>
    <p:extLst>
      <p:ext uri="{BB962C8B-B14F-4D97-AF65-F5344CB8AC3E}">
        <p14:creationId xmlns:p14="http://schemas.microsoft.com/office/powerpoint/2010/main" val="38716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785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571435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things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114659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571435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things would you focus on and why?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118" y="1166018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meta_reg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ARR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1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method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class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V_ARR,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br>
              <a:rPr dirty="0"/>
            </a:br>
            <a:r>
              <a:rPr dirty="0">
                <a:latin typeface="Courier"/>
              </a:rPr>
              <a:t>                            </a:t>
            </a:r>
            <a:r>
              <a:rPr dirty="0">
                <a:solidFill>
                  <a:srgbClr val="7D9029"/>
                </a:solidFill>
                <a:latin typeface="Courier"/>
              </a:rPr>
              <a:t>random=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species_ID, </a:t>
            </a:r>
            <a:br>
              <a:rPr dirty="0"/>
            </a:br>
            <a:r>
              <a:rPr dirty="0">
                <a:latin typeface="Courier"/>
              </a:rPr>
              <a:t>                                       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study_ID, </a:t>
            </a:r>
            <a:br>
              <a:rPr dirty="0"/>
            </a:br>
            <a:r>
              <a:rPr dirty="0">
                <a:latin typeface="Courier"/>
              </a:rPr>
              <a:t>                                       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es_ID), </a:t>
            </a:r>
            <a:br>
              <a:rPr dirty="0"/>
            </a:br>
            <a:r>
              <a:rPr dirty="0">
                <a:latin typeface="Courier"/>
              </a:rPr>
              <a:t>                           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test=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meta_reg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123; method: REML)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factor 
## sigma^2.1  0.0009  0.0305     29     no  </a:t>
            </a:r>
            <a:r>
              <a:rPr dirty="0" err="1">
                <a:latin typeface="Courier"/>
              </a:rPr>
              <a:t>species_ID</a:t>
            </a:r>
            <a:r>
              <a:rPr dirty="0">
                <a:latin typeface="Courier"/>
              </a:rPr>
              <a:t> 
## sigma^2.2  0.0037  0.0605     21     no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
## sigma^2.3  0.0105  0.1024    123     no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
## 
## Test for Residual Heterogeneity:
## QE(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115) = 898.2185,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Test of Moderators (coefficients 2:8):
## F(df1 = 7, df2 = 13) = 4.0631,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= 0.0142
## 
## Model Results:
## 
##                      estimate      se 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​ 
## </a:t>
            </a:r>
            <a:r>
              <a:rPr dirty="0" err="1">
                <a:latin typeface="Courier"/>
              </a:rPr>
              <a:t>intrcpt</a:t>
            </a:r>
            <a:r>
              <a:rPr dirty="0">
                <a:latin typeface="Courier"/>
              </a:rPr>
              <a:t>                0.2953  0.0381   7.7505   13  &lt;.0001   0.2130   0.3776 
## </a:t>
            </a:r>
            <a:r>
              <a:rPr dirty="0" err="1">
                <a:latin typeface="Courier"/>
              </a:rPr>
              <a:t>methodLTmax</a:t>
            </a:r>
            <a:r>
              <a:rPr dirty="0">
                <a:latin typeface="Courier"/>
              </a:rPr>
              <a:t>           -0.0541  0.0569  -0.9507  115  0.3438  -0.1667   0.0586 
## </a:t>
            </a:r>
            <a:r>
              <a:rPr dirty="0" err="1">
                <a:latin typeface="Courier"/>
              </a:rPr>
              <a:t>classAmphibia</a:t>
            </a:r>
            <a:r>
              <a:rPr dirty="0">
                <a:latin typeface="Courier"/>
              </a:rPr>
              <a:t>         -0.0312  0.1029  -0.3035   13  0.7663  -0.2534   0.1910 
## </a:t>
            </a:r>
            <a:r>
              <a:rPr dirty="0" err="1">
                <a:latin typeface="Courier"/>
              </a:rPr>
              <a:t>classArachnida</a:t>
            </a:r>
            <a:r>
              <a:rPr dirty="0">
                <a:latin typeface="Courier"/>
              </a:rPr>
              <a:t>        -0.3432  0.1347  -2.5477   13  0.0243  -0.6341  -0.0522 
## </a:t>
            </a:r>
            <a:r>
              <a:rPr dirty="0" err="1">
                <a:latin typeface="Courier"/>
              </a:rPr>
              <a:t>classChondrichthyes</a:t>
            </a:r>
            <a:r>
              <a:rPr dirty="0">
                <a:latin typeface="Courier"/>
              </a:rPr>
              <a:t>    0.0453  0.1113   0.4072   13  0.6905  -0.1951   0.2857 
## </a:t>
            </a:r>
            <a:r>
              <a:rPr dirty="0" err="1">
                <a:latin typeface="Courier"/>
              </a:rPr>
              <a:t>classInsecta</a:t>
            </a:r>
            <a:r>
              <a:rPr dirty="0">
                <a:latin typeface="Courier"/>
              </a:rPr>
              <a:t>          -0.2331  0.0517  -4.5114   13  0.0006  -0.3447  -0.1215 
## </a:t>
            </a:r>
            <a:r>
              <a:rPr dirty="0" err="1">
                <a:latin typeface="Courier"/>
              </a:rPr>
              <a:t>classMalacostraca</a:t>
            </a:r>
            <a:r>
              <a:rPr dirty="0">
                <a:latin typeface="Courier"/>
              </a:rPr>
              <a:t>     -0.1331  0.0598  -2.2271   13  0.0442  -0.2623  -0.0040 
## </a:t>
            </a:r>
            <a:r>
              <a:rPr dirty="0" err="1">
                <a:latin typeface="Courier"/>
              </a:rPr>
              <a:t>classReptilia</a:t>
            </a:r>
            <a:r>
              <a:rPr dirty="0">
                <a:latin typeface="Courier"/>
              </a:rPr>
              <a:t>         -0.2291  0.1071  -2.1393   13  0.0520  -0.4605   0.0023 
##  
## </a:t>
            </a:r>
            <a:r>
              <a:rPr dirty="0" err="1">
                <a:latin typeface="Courier"/>
              </a:rPr>
              <a:t>intrcpt</a:t>
            </a:r>
            <a:r>
              <a:rPr dirty="0">
                <a:latin typeface="Courier"/>
              </a:rPr>
              <a:t>              *** 
## </a:t>
            </a:r>
            <a:r>
              <a:rPr dirty="0" err="1">
                <a:latin typeface="Courier"/>
              </a:rPr>
              <a:t>methodLTmax</a:t>
            </a:r>
            <a:r>
              <a:rPr dirty="0">
                <a:latin typeface="Courier"/>
              </a:rPr>
              <a:t> 
## </a:t>
            </a:r>
            <a:r>
              <a:rPr dirty="0" err="1">
                <a:latin typeface="Courier"/>
              </a:rPr>
              <a:t>classAmphibia</a:t>
            </a:r>
            <a:r>
              <a:rPr dirty="0">
                <a:latin typeface="Courier"/>
              </a:rPr>
              <a:t> 
## </a:t>
            </a:r>
            <a:r>
              <a:rPr dirty="0" err="1">
                <a:latin typeface="Courier"/>
              </a:rPr>
              <a:t>classArachnida</a:t>
            </a:r>
            <a:r>
              <a:rPr dirty="0">
                <a:latin typeface="Courier"/>
              </a:rPr>
              <a:t>         * 
## </a:t>
            </a:r>
            <a:r>
              <a:rPr dirty="0" err="1">
                <a:latin typeface="Courier"/>
              </a:rPr>
              <a:t>classChondrichthyes</a:t>
            </a:r>
            <a:r>
              <a:rPr dirty="0">
                <a:latin typeface="Courier"/>
              </a:rPr>
              <a:t> 
## </a:t>
            </a:r>
            <a:r>
              <a:rPr dirty="0" err="1">
                <a:latin typeface="Courier"/>
              </a:rPr>
              <a:t>classInsecta</a:t>
            </a:r>
            <a:r>
              <a:rPr dirty="0">
                <a:latin typeface="Courier"/>
              </a:rPr>
              <a:t>         *** 
## </a:t>
            </a:r>
            <a:r>
              <a:rPr dirty="0" err="1">
                <a:latin typeface="Courier"/>
              </a:rPr>
              <a:t>classMalacostraca</a:t>
            </a:r>
            <a:r>
              <a:rPr dirty="0">
                <a:latin typeface="Courier"/>
              </a:rPr>
              <a:t>      * 
## </a:t>
            </a:r>
            <a:r>
              <a:rPr dirty="0" err="1">
                <a:latin typeface="Courier"/>
              </a:rPr>
              <a:t>classReptilia</a:t>
            </a:r>
            <a:r>
              <a:rPr dirty="0">
                <a:latin typeface="Courier"/>
              </a:rPr>
              <a:t>          .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92A-F80A-6901-A341-D6F2A111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5" y="145812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5635</TotalTime>
  <Words>7689</Words>
  <Application>Microsoft Macintosh PowerPoint</Application>
  <PresentationFormat>On-screen Show (4:3)</PresentationFormat>
  <Paragraphs>455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Two main aims of  meta-analysis</vt:lpstr>
      <vt:lpstr>What meta-analysis is doing…</vt:lpstr>
      <vt:lpstr>Meta-analysis 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Our phylogenetic model results…</vt:lpstr>
      <vt:lpstr>Our phylogenetic model results…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How might we write up our results?</vt:lpstr>
      <vt:lpstr>How might we write up our results?</vt:lpstr>
      <vt:lpstr>How might we write up our results?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Multilevel Meta-regression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242</cp:revision>
  <dcterms:created xsi:type="dcterms:W3CDTF">2022-06-05T22:41:34Z</dcterms:created>
  <dcterms:modified xsi:type="dcterms:W3CDTF">2022-07-02T06:51:37Z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